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E06295DF-41C6-42CA-A007-694365DF8B7A}" type="datetimeFigureOut">
              <a:rPr lang="en-US" smtClean="0"/>
              <a:t>3/18/2013</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9AB21C48-6B47-4C99-AEA0-EC297F8E64F5}"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E06295DF-41C6-42CA-A007-694365DF8B7A}" type="datetimeFigureOut">
              <a:rPr lang="en-US" smtClean="0"/>
              <a:t>3/18/2013</a:t>
            </a:fld>
            <a:endParaRPr lang="en-US"/>
          </a:p>
        </p:txBody>
      </p:sp>
      <p:sp>
        <p:nvSpPr>
          <p:cNvPr id="23" name="Slide Number Placeholder 22"/>
          <p:cNvSpPr>
            <a:spLocks noGrp="1"/>
          </p:cNvSpPr>
          <p:nvPr>
            <p:ph type="sldNum" sz="quarter" idx="11"/>
          </p:nvPr>
        </p:nvSpPr>
        <p:spPr/>
        <p:txBody>
          <a:bodyPr/>
          <a:lstStyle/>
          <a:p>
            <a:fld id="{9AB21C48-6B47-4C99-AEA0-EC297F8E64F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E06295DF-41C6-42CA-A007-694365DF8B7A}" type="datetimeFigureOut">
              <a:rPr lang="en-US" smtClean="0"/>
              <a:t>3/18/2013</a:t>
            </a:fld>
            <a:endParaRPr lang="en-US"/>
          </a:p>
        </p:txBody>
      </p:sp>
      <p:sp>
        <p:nvSpPr>
          <p:cNvPr id="23" name="Slide Number Placeholder 22"/>
          <p:cNvSpPr>
            <a:spLocks noGrp="1"/>
          </p:cNvSpPr>
          <p:nvPr>
            <p:ph type="sldNum" sz="quarter" idx="11"/>
          </p:nvPr>
        </p:nvSpPr>
        <p:spPr/>
        <p:txBody>
          <a:bodyPr/>
          <a:lstStyle/>
          <a:p>
            <a:fld id="{9AB21C48-6B47-4C99-AEA0-EC297F8E64F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E06295DF-41C6-42CA-A007-694365DF8B7A}" type="datetimeFigureOut">
              <a:rPr lang="en-US" smtClean="0"/>
              <a:t>3/18/2013</a:t>
            </a:fld>
            <a:endParaRPr lang="en-US"/>
          </a:p>
        </p:txBody>
      </p:sp>
      <p:sp>
        <p:nvSpPr>
          <p:cNvPr id="18" name="Slide Number Placeholder 17"/>
          <p:cNvSpPr>
            <a:spLocks noGrp="1"/>
          </p:cNvSpPr>
          <p:nvPr>
            <p:ph type="sldNum" sz="quarter" idx="11"/>
          </p:nvPr>
        </p:nvSpPr>
        <p:spPr/>
        <p:txBody>
          <a:bodyPr/>
          <a:lstStyle/>
          <a:p>
            <a:fld id="{9AB21C48-6B47-4C99-AEA0-EC297F8E64F5}"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E06295DF-41C6-42CA-A007-694365DF8B7A}" type="datetimeFigureOut">
              <a:rPr lang="en-US" smtClean="0"/>
              <a:t>3/18/2013</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9AB21C48-6B47-4C99-AEA0-EC297F8E64F5}"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E06295DF-41C6-42CA-A007-694365DF8B7A}" type="datetimeFigureOut">
              <a:rPr lang="en-US" smtClean="0"/>
              <a:t>3/18/2013</a:t>
            </a:fld>
            <a:endParaRPr lang="en-US"/>
          </a:p>
        </p:txBody>
      </p:sp>
      <p:sp>
        <p:nvSpPr>
          <p:cNvPr id="21" name="Slide Number Placeholder 20"/>
          <p:cNvSpPr>
            <a:spLocks noGrp="1"/>
          </p:cNvSpPr>
          <p:nvPr>
            <p:ph type="sldNum" sz="quarter" idx="16"/>
          </p:nvPr>
        </p:nvSpPr>
        <p:spPr/>
        <p:txBody>
          <a:bodyPr/>
          <a:lstStyle/>
          <a:p>
            <a:fld id="{9AB21C48-6B47-4C99-AEA0-EC297F8E64F5}"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E06295DF-41C6-42CA-A007-694365DF8B7A}" type="datetimeFigureOut">
              <a:rPr lang="en-US" smtClean="0"/>
              <a:t>3/18/2013</a:t>
            </a:fld>
            <a:endParaRPr lang="en-US"/>
          </a:p>
        </p:txBody>
      </p:sp>
      <p:sp>
        <p:nvSpPr>
          <p:cNvPr id="24" name="Slide Number Placeholder 23"/>
          <p:cNvSpPr>
            <a:spLocks noGrp="1"/>
          </p:cNvSpPr>
          <p:nvPr>
            <p:ph type="sldNum" sz="quarter" idx="17"/>
          </p:nvPr>
        </p:nvSpPr>
        <p:spPr/>
        <p:txBody>
          <a:bodyPr/>
          <a:lstStyle/>
          <a:p>
            <a:fld id="{9AB21C48-6B47-4C99-AEA0-EC297F8E64F5}"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E06295DF-41C6-42CA-A007-694365DF8B7A}" type="datetimeFigureOut">
              <a:rPr lang="en-US" smtClean="0"/>
              <a:t>3/18/2013</a:t>
            </a:fld>
            <a:endParaRPr lang="en-US"/>
          </a:p>
        </p:txBody>
      </p:sp>
      <p:sp>
        <p:nvSpPr>
          <p:cNvPr id="17" name="Slide Number Placeholder 16"/>
          <p:cNvSpPr>
            <a:spLocks noGrp="1"/>
          </p:cNvSpPr>
          <p:nvPr>
            <p:ph type="sldNum" sz="quarter" idx="11"/>
          </p:nvPr>
        </p:nvSpPr>
        <p:spPr/>
        <p:txBody>
          <a:bodyPr/>
          <a:lstStyle/>
          <a:p>
            <a:fld id="{9AB21C48-6B47-4C99-AEA0-EC297F8E64F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E06295DF-41C6-42CA-A007-694365DF8B7A}" type="datetimeFigureOut">
              <a:rPr lang="en-US" smtClean="0"/>
              <a:t>3/18/2013</a:t>
            </a:fld>
            <a:endParaRPr lang="en-US"/>
          </a:p>
        </p:txBody>
      </p:sp>
      <p:sp>
        <p:nvSpPr>
          <p:cNvPr id="14" name="Slide Number Placeholder 13"/>
          <p:cNvSpPr>
            <a:spLocks noGrp="1"/>
          </p:cNvSpPr>
          <p:nvPr>
            <p:ph type="sldNum" sz="quarter" idx="11"/>
          </p:nvPr>
        </p:nvSpPr>
        <p:spPr/>
        <p:txBody>
          <a:bodyPr/>
          <a:lstStyle/>
          <a:p>
            <a:fld id="{9AB21C48-6B47-4C99-AEA0-EC297F8E64F5}"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E06295DF-41C6-42CA-A007-694365DF8B7A}" type="datetimeFigureOut">
              <a:rPr lang="en-US" smtClean="0"/>
              <a:t>3/18/2013</a:t>
            </a:fld>
            <a:endParaRPr lang="en-US"/>
          </a:p>
        </p:txBody>
      </p:sp>
      <p:sp>
        <p:nvSpPr>
          <p:cNvPr id="21" name="Slide Number Placeholder 20"/>
          <p:cNvSpPr>
            <a:spLocks noGrp="1"/>
          </p:cNvSpPr>
          <p:nvPr>
            <p:ph type="sldNum" sz="quarter" idx="16"/>
          </p:nvPr>
        </p:nvSpPr>
        <p:spPr/>
        <p:txBody>
          <a:bodyPr/>
          <a:lstStyle/>
          <a:p>
            <a:fld id="{9AB21C48-6B47-4C99-AEA0-EC297F8E64F5}"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295DF-41C6-42CA-A007-694365DF8B7A}"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1C48-6B47-4C99-AEA0-EC297F8E64F5}"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E06295DF-41C6-42CA-A007-694365DF8B7A}" type="datetimeFigureOut">
              <a:rPr lang="en-US" smtClean="0"/>
              <a:t>3/18/2013</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9AB21C48-6B47-4C99-AEA0-EC297F8E64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1470025"/>
          </a:xfrm>
        </p:spPr>
        <p:txBody>
          <a:bodyPr/>
          <a:lstStyle/>
          <a:p>
            <a:r>
              <a:rPr lang="en-US" dirty="0" smtClean="0"/>
              <a:t>Dumplings Done Right </a:t>
            </a:r>
            <a:endParaRPr lang="en-US" dirty="0"/>
          </a:p>
        </p:txBody>
      </p:sp>
      <p:sp>
        <p:nvSpPr>
          <p:cNvPr id="3" name="Subtitle 2"/>
          <p:cNvSpPr>
            <a:spLocks noGrp="1"/>
          </p:cNvSpPr>
          <p:nvPr>
            <p:ph type="subTitle" idx="1"/>
          </p:nvPr>
        </p:nvSpPr>
        <p:spPr>
          <a:xfrm>
            <a:off x="1447800" y="4953000"/>
            <a:ext cx="6400800" cy="1752600"/>
          </a:xfrm>
        </p:spPr>
        <p:txBody>
          <a:bodyPr>
            <a:normAutofit fontScale="92500" lnSpcReduction="20000"/>
          </a:bodyPr>
          <a:lstStyle/>
          <a:p>
            <a:r>
              <a:rPr lang="en-US" sz="2800" dirty="0" err="1" smtClean="0"/>
              <a:t>Anneliese</a:t>
            </a:r>
            <a:r>
              <a:rPr lang="en-US" sz="2800" dirty="0" smtClean="0"/>
              <a:t> </a:t>
            </a:r>
            <a:r>
              <a:rPr lang="en-US" sz="2800" dirty="0" err="1" smtClean="0"/>
              <a:t>Freitag</a:t>
            </a:r>
            <a:r>
              <a:rPr lang="en-US" sz="2800" dirty="0" smtClean="0"/>
              <a:t>, Ryan Boyle, Josh </a:t>
            </a:r>
            <a:r>
              <a:rPr lang="en-US" sz="2800" dirty="0" err="1" smtClean="0"/>
              <a:t>Gregov</a:t>
            </a:r>
            <a:r>
              <a:rPr lang="en-US" sz="2800" dirty="0" smtClean="0"/>
              <a:t>, </a:t>
            </a:r>
            <a:r>
              <a:rPr lang="en-US" sz="2800" dirty="0" err="1" smtClean="0"/>
              <a:t>Wenhan</a:t>
            </a:r>
            <a:endParaRPr lang="en-US" sz="2800" dirty="0" smtClean="0"/>
          </a:p>
          <a:p>
            <a:r>
              <a:rPr lang="en-US" sz="2800" dirty="0" smtClean="0"/>
              <a:t>Introduction to Engineering Design 100</a:t>
            </a:r>
          </a:p>
          <a:p>
            <a:r>
              <a:rPr lang="en-US" sz="2800" dirty="0" smtClean="0"/>
              <a:t>Section: 16         Team: #3</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953000" cy="37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599"/>
            <a:ext cx="2819400" cy="371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51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 Chart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36429" cy="383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31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Needs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endParaRPr lang="en-US" dirty="0" smtClean="0"/>
          </a:p>
          <a:p>
            <a:pPr marL="0" indent="0">
              <a:buNone/>
            </a:pPr>
            <a:r>
              <a:rPr lang="en-US" dirty="0" smtClean="0"/>
              <a:t>During </a:t>
            </a:r>
            <a:r>
              <a:rPr lang="en-US" dirty="0"/>
              <a:t>the design process of our machine, we based the design off of what the customer needed from the product.  We mainly found that the customer needed</a:t>
            </a:r>
            <a:r>
              <a:rPr lang="en-US" dirty="0" smtClean="0"/>
              <a:t>:</a:t>
            </a:r>
          </a:p>
          <a:p>
            <a:pPr marL="0" indent="0">
              <a:buNone/>
            </a:pPr>
            <a:r>
              <a:rPr lang="en-US" dirty="0" smtClean="0"/>
              <a:t/>
            </a:r>
            <a:br>
              <a:rPr lang="en-US" dirty="0" smtClean="0"/>
            </a:br>
            <a:r>
              <a:rPr lang="en-US" dirty="0"/>
              <a:t>(1): an easy to use machine</a:t>
            </a:r>
            <a:r>
              <a:rPr lang="en-US" dirty="0" smtClean="0"/>
              <a:t/>
            </a:r>
            <a:br>
              <a:rPr lang="en-US" dirty="0" smtClean="0"/>
            </a:br>
            <a:r>
              <a:rPr lang="en-US" dirty="0"/>
              <a:t>(2): a machine that took little time out of the customers day</a:t>
            </a:r>
            <a:r>
              <a:rPr lang="en-US" dirty="0" smtClean="0"/>
              <a:t/>
            </a:r>
            <a:br>
              <a:rPr lang="en-US" dirty="0" smtClean="0"/>
            </a:br>
            <a:r>
              <a:rPr lang="en-US" dirty="0"/>
              <a:t>(3): a machine that was easy to clean and dishwasher safe</a:t>
            </a:r>
            <a:r>
              <a:rPr lang="en-US" dirty="0" smtClean="0"/>
              <a:t/>
            </a:r>
            <a:br>
              <a:rPr lang="en-US" dirty="0" smtClean="0"/>
            </a:br>
            <a:r>
              <a:rPr lang="en-US" dirty="0"/>
              <a:t>(4): a machine that was durable and would last for at least 5 years</a:t>
            </a:r>
            <a:r>
              <a:rPr lang="en-US" dirty="0" smtClean="0"/>
              <a:t/>
            </a:r>
            <a:br>
              <a:rPr lang="en-US" dirty="0" smtClean="0"/>
            </a:br>
            <a:r>
              <a:rPr lang="en-US" dirty="0"/>
              <a:t>(5): a machine that would consistently create an accurate product</a:t>
            </a:r>
            <a:r>
              <a:rPr lang="en-US" dirty="0" smtClean="0"/>
              <a:t/>
            </a:r>
            <a:br>
              <a:rPr lang="en-US" dirty="0" smtClean="0"/>
            </a:br>
            <a:r>
              <a:rPr lang="en-US" dirty="0"/>
              <a:t>(6): a machine that took up little storage space</a:t>
            </a:r>
            <a:r>
              <a:rPr lang="en-US" dirty="0" smtClean="0"/>
              <a:t/>
            </a:r>
            <a:br>
              <a:rPr lang="en-US" dirty="0" smtClean="0"/>
            </a:br>
            <a:r>
              <a:rPr lang="en-US" dirty="0"/>
              <a:t>(7): a machine that was less than $100 for the customer</a:t>
            </a:r>
            <a:r>
              <a:rPr lang="en-US" dirty="0" smtClean="0"/>
              <a:t/>
            </a:r>
            <a:br>
              <a:rPr lang="en-US" dirty="0" smtClean="0"/>
            </a:br>
            <a:r>
              <a:rPr lang="en-US" dirty="0"/>
              <a:t>(8): a machine that created enough dumplings for a family/ small restaurant</a:t>
            </a:r>
          </a:p>
        </p:txBody>
      </p:sp>
    </p:spTree>
    <p:extLst>
      <p:ext uri="{BB962C8B-B14F-4D97-AF65-F5344CB8AC3E}">
        <p14:creationId xmlns:p14="http://schemas.microsoft.com/office/powerpoint/2010/main" val="3209277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Selection </a:t>
            </a:r>
            <a:r>
              <a:rPr lang="en-US" dirty="0" err="1" smtClean="0"/>
              <a:t>Matrice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168" y="2438400"/>
            <a:ext cx="66103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527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Ryan’s Original Design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31718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63486"/>
            <a:ext cx="31718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67200"/>
            <a:ext cx="31718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99" y="4278086"/>
            <a:ext cx="31718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1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Wenhan’s</a:t>
            </a:r>
            <a:r>
              <a:rPr lang="en-US" dirty="0" smtClean="0"/>
              <a:t> Original Design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486" y="2057400"/>
            <a:ext cx="3209925" cy="427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834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Anneliese’s</a:t>
            </a:r>
            <a:r>
              <a:rPr lang="en-US" dirty="0" smtClean="0"/>
              <a:t> Original Design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561" y="1905000"/>
            <a:ext cx="59626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514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Josh’s Original Design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24062"/>
            <a:ext cx="3357562" cy="410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058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12495"/>
            <a:ext cx="26289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219200"/>
            <a:ext cx="5238749" cy="28670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382" y="4495800"/>
            <a:ext cx="21145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495800"/>
            <a:ext cx="13525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600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Features</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a:t>-Dishwasher Safe</a:t>
            </a:r>
            <a:r>
              <a:rPr lang="en-US" dirty="0" smtClean="0"/>
              <a:t/>
            </a:r>
            <a:br>
              <a:rPr lang="en-US" dirty="0" smtClean="0"/>
            </a:br>
            <a:r>
              <a:rPr lang="en-US" dirty="0"/>
              <a:t>    -Easy to Operate</a:t>
            </a:r>
            <a:r>
              <a:rPr lang="en-US" dirty="0" smtClean="0"/>
              <a:t/>
            </a:r>
            <a:br>
              <a:rPr lang="en-US" dirty="0" smtClean="0"/>
            </a:br>
            <a:r>
              <a:rPr lang="en-US" dirty="0"/>
              <a:t>    -Durable</a:t>
            </a:r>
            <a:r>
              <a:rPr lang="en-US" dirty="0" smtClean="0"/>
              <a:t/>
            </a:r>
            <a:br>
              <a:rPr lang="en-US" dirty="0" smtClean="0"/>
            </a:br>
            <a:r>
              <a:rPr lang="en-US" dirty="0"/>
              <a:t>    -Safe</a:t>
            </a:r>
            <a:r>
              <a:rPr lang="en-US" dirty="0" smtClean="0"/>
              <a:t/>
            </a:r>
            <a:br>
              <a:rPr lang="en-US" dirty="0" smtClean="0"/>
            </a:br>
            <a:r>
              <a:rPr lang="en-US" dirty="0"/>
              <a:t>    -Portable</a:t>
            </a:r>
            <a:r>
              <a:rPr lang="en-US" dirty="0" smtClean="0"/>
              <a:t/>
            </a:r>
            <a:br>
              <a:rPr lang="en-US" dirty="0" smtClean="0"/>
            </a:br>
            <a:r>
              <a:rPr lang="en-US" dirty="0"/>
              <a:t>    -Affordable</a:t>
            </a:r>
          </a:p>
        </p:txBody>
      </p:sp>
    </p:spTree>
    <p:extLst>
      <p:ext uri="{BB962C8B-B14F-4D97-AF65-F5344CB8AC3E}">
        <p14:creationId xmlns:p14="http://schemas.microsoft.com/office/powerpoint/2010/main" val="90606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Instructions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1. Place dough in rectangular area near rollers</a:t>
            </a:r>
            <a:r>
              <a:rPr lang="en-US" dirty="0" smtClean="0"/>
              <a:t/>
            </a:r>
            <a:br>
              <a:rPr lang="en-US" dirty="0" smtClean="0"/>
            </a:br>
            <a:r>
              <a:rPr lang="en-US" dirty="0"/>
              <a:t>2. Place fillings in the circular funnel</a:t>
            </a:r>
            <a:r>
              <a:rPr lang="en-US" dirty="0" smtClean="0"/>
              <a:t/>
            </a:r>
            <a:br>
              <a:rPr lang="en-US" dirty="0" smtClean="0"/>
            </a:br>
            <a:r>
              <a:rPr lang="en-US" dirty="0"/>
              <a:t>3. Press the on button on the side</a:t>
            </a:r>
            <a:r>
              <a:rPr lang="en-US" dirty="0" smtClean="0"/>
              <a:t/>
            </a:r>
            <a:br>
              <a:rPr lang="en-US" dirty="0" smtClean="0"/>
            </a:br>
            <a:r>
              <a:rPr lang="en-US" dirty="0"/>
              <a:t>4. When all slots are filled, flip one horizontally to fold the dumplings</a:t>
            </a:r>
            <a:r>
              <a:rPr lang="en-US" dirty="0" smtClean="0"/>
              <a:t/>
            </a:r>
            <a:br>
              <a:rPr lang="en-US" dirty="0" smtClean="0"/>
            </a:br>
            <a:r>
              <a:rPr lang="en-US" dirty="0"/>
              <a:t>5. Press on the sides to shape the dumpling</a:t>
            </a:r>
            <a:r>
              <a:rPr lang="en-US" dirty="0" smtClean="0"/>
              <a:t/>
            </a:r>
            <a:br>
              <a:rPr lang="en-US" dirty="0" smtClean="0"/>
            </a:br>
            <a:r>
              <a:rPr lang="en-US" dirty="0"/>
              <a:t>6. Open the trays and remove the dumplings</a:t>
            </a:r>
            <a:r>
              <a:rPr lang="en-US" dirty="0" smtClean="0"/>
              <a:t/>
            </a:r>
            <a:br>
              <a:rPr lang="en-US" dirty="0" smtClean="0"/>
            </a:br>
            <a:r>
              <a:rPr lang="en-US" dirty="0"/>
              <a:t>7.  Remove excess dough from the trays and horizontal cutters and repeat the process until the desired amount of dumplings is made</a:t>
            </a:r>
          </a:p>
        </p:txBody>
      </p:sp>
    </p:spTree>
    <p:extLst>
      <p:ext uri="{BB962C8B-B14F-4D97-AF65-F5344CB8AC3E}">
        <p14:creationId xmlns:p14="http://schemas.microsoft.com/office/powerpoint/2010/main" val="1863851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Our </a:t>
            </a:r>
            <a:r>
              <a:rPr lang="en-US" dirty="0"/>
              <a:t>dumpling maker will decrease labor and increase production at a reasonable price.</a:t>
            </a:r>
          </a:p>
        </p:txBody>
      </p:sp>
    </p:spTree>
    <p:extLst>
      <p:ext uri="{BB962C8B-B14F-4D97-AF65-F5344CB8AC3E}">
        <p14:creationId xmlns:p14="http://schemas.microsoft.com/office/powerpoint/2010/main" val="195334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1306286"/>
            <a:ext cx="8229600" cy="5562600"/>
          </a:xfrm>
        </p:spPr>
        <p:txBody>
          <a:bodyPr>
            <a:normAutofit fontScale="92500" lnSpcReduction="20000"/>
          </a:bodyPr>
          <a:lstStyle/>
          <a:p>
            <a:r>
              <a:rPr lang="en-US" sz="1800" dirty="0" smtClean="0"/>
              <a:t>Dragon of Newton</a:t>
            </a:r>
          </a:p>
          <a:p>
            <a:pPr marL="0" indent="0">
              <a:buNone/>
            </a:pPr>
            <a:r>
              <a:rPr lang="en-US" sz="1800" dirty="0" smtClean="0"/>
              <a:t>	2841 </a:t>
            </a:r>
            <a:r>
              <a:rPr lang="en-US" sz="1800" dirty="0"/>
              <a:t>S Eagle Rd </a:t>
            </a:r>
            <a:r>
              <a:rPr lang="en-US" sz="1800" dirty="0" smtClean="0"/>
              <a:t/>
            </a:r>
            <a:br>
              <a:rPr lang="en-US" sz="1800" dirty="0" smtClean="0"/>
            </a:br>
            <a:r>
              <a:rPr lang="en-US" sz="1800" dirty="0" smtClean="0"/>
              <a:t>	Newtown</a:t>
            </a:r>
            <a:r>
              <a:rPr lang="en-US" sz="1800" dirty="0"/>
              <a:t>, PA 18940 </a:t>
            </a:r>
            <a:r>
              <a:rPr lang="en-US" sz="1800" dirty="0" smtClean="0"/>
              <a:t/>
            </a:r>
            <a:br>
              <a:rPr lang="en-US" sz="1800" dirty="0" smtClean="0"/>
            </a:br>
            <a:r>
              <a:rPr lang="en-US" sz="1800" dirty="0" smtClean="0"/>
              <a:t>	(</a:t>
            </a:r>
            <a:r>
              <a:rPr lang="en-US" sz="1800" dirty="0"/>
              <a:t>215) 579-0155 </a:t>
            </a:r>
            <a:r>
              <a:rPr lang="en-US" sz="1800" dirty="0" smtClean="0"/>
              <a:t/>
            </a:r>
            <a:br>
              <a:rPr lang="en-US" sz="1800" dirty="0" smtClean="0"/>
            </a:br>
            <a:r>
              <a:rPr lang="en-US" sz="1800" dirty="0" smtClean="0"/>
              <a:t>Wanted </a:t>
            </a:r>
            <a:r>
              <a:rPr lang="en-US" sz="1800" dirty="0"/>
              <a:t>a dumpling maker that could easily fit in their small kitchen with </a:t>
            </a:r>
            <a:r>
              <a:rPr lang="en-US" sz="1800" dirty="0" smtClean="0"/>
              <a:t>relatively </a:t>
            </a:r>
            <a:r>
              <a:rPr lang="en-US" sz="1800" dirty="0"/>
              <a:t>fast production compared to hand made dumplings</a:t>
            </a:r>
            <a:r>
              <a:rPr lang="en-US" sz="1800" dirty="0" smtClean="0"/>
              <a:t>.</a:t>
            </a:r>
          </a:p>
          <a:p>
            <a:r>
              <a:rPr lang="en-US" sz="1800" dirty="0" smtClean="0"/>
              <a:t>China Dragon</a:t>
            </a:r>
          </a:p>
          <a:p>
            <a:pPr marL="0" indent="0">
              <a:buNone/>
            </a:pPr>
            <a:r>
              <a:rPr lang="en-US" sz="1800" dirty="0"/>
              <a:t>	</a:t>
            </a:r>
            <a:r>
              <a:rPr lang="en-US" sz="1800" dirty="0" smtClean="0"/>
              <a:t>147 S Allen St.</a:t>
            </a:r>
          </a:p>
          <a:p>
            <a:pPr marL="0" indent="0">
              <a:buNone/>
            </a:pPr>
            <a:r>
              <a:rPr lang="en-US" sz="1800" dirty="0" smtClean="0"/>
              <a:t>	State College, PA 16801</a:t>
            </a:r>
            <a:r>
              <a:rPr lang="en-US" sz="1800" dirty="0"/>
              <a:t> </a:t>
            </a:r>
            <a:endParaRPr lang="en-US" sz="1800" dirty="0" smtClean="0"/>
          </a:p>
          <a:p>
            <a:pPr marL="0" indent="0">
              <a:buNone/>
            </a:pPr>
            <a:r>
              <a:rPr lang="en-US" sz="1800" dirty="0" smtClean="0"/>
              <a:t>	(</a:t>
            </a:r>
            <a:r>
              <a:rPr lang="en-US" sz="1800" dirty="0"/>
              <a:t>814)231-8801</a:t>
            </a:r>
            <a:r>
              <a:rPr lang="en-US" sz="1800" dirty="0" smtClean="0"/>
              <a:t/>
            </a:r>
            <a:br>
              <a:rPr lang="en-US" sz="1800" dirty="0" smtClean="0"/>
            </a:br>
            <a:r>
              <a:rPr lang="en-US" sz="1800" dirty="0"/>
              <a:t>If someone can produce a dumpling maker which make dumpling in high speed with good quality, they would like to buy it since it can save them labor. Otherwise, they prefer to make dumplings manually</a:t>
            </a:r>
            <a:r>
              <a:rPr lang="en-US" sz="1800" dirty="0" smtClean="0"/>
              <a:t>.</a:t>
            </a:r>
          </a:p>
          <a:p>
            <a:r>
              <a:rPr lang="en-US" sz="1800" dirty="0" smtClean="0"/>
              <a:t>China House</a:t>
            </a:r>
          </a:p>
          <a:p>
            <a:pPr marL="0" indent="0">
              <a:buNone/>
            </a:pPr>
            <a:r>
              <a:rPr lang="en-US" sz="1800" dirty="0"/>
              <a:t>	5513 William Flynn Hwy</a:t>
            </a:r>
            <a:r>
              <a:rPr lang="en-US" sz="1800" dirty="0" smtClean="0"/>
              <a:t/>
            </a:r>
            <a:br>
              <a:rPr lang="en-US" sz="1800" dirty="0" smtClean="0"/>
            </a:br>
            <a:r>
              <a:rPr lang="en-US" sz="1800" dirty="0" smtClean="0"/>
              <a:t>	Suite </a:t>
            </a:r>
            <a:r>
              <a:rPr lang="en-US" sz="1800" dirty="0"/>
              <a:t>600</a:t>
            </a:r>
            <a:r>
              <a:rPr lang="en-US" sz="1800" dirty="0" smtClean="0"/>
              <a:t/>
            </a:r>
            <a:br>
              <a:rPr lang="en-US" sz="1800" dirty="0" smtClean="0"/>
            </a:br>
            <a:r>
              <a:rPr lang="en-US" sz="1800" dirty="0" smtClean="0"/>
              <a:t>	Gibsonia</a:t>
            </a:r>
            <a:r>
              <a:rPr lang="en-US" sz="1800" dirty="0"/>
              <a:t>, PA 15044</a:t>
            </a:r>
            <a:r>
              <a:rPr lang="en-US" sz="1800" dirty="0" smtClean="0"/>
              <a:t/>
            </a:r>
            <a:br>
              <a:rPr lang="en-US" sz="1800" dirty="0" smtClean="0"/>
            </a:br>
            <a:r>
              <a:rPr lang="en-US" sz="1800" dirty="0" smtClean="0"/>
              <a:t>	(</a:t>
            </a:r>
            <a:r>
              <a:rPr lang="en-US" sz="1800" dirty="0"/>
              <a:t>724) 443-1980</a:t>
            </a:r>
            <a:r>
              <a:rPr lang="en-US" sz="1800" dirty="0" smtClean="0"/>
              <a:t/>
            </a:r>
            <a:br>
              <a:rPr lang="en-US" sz="1800" dirty="0" smtClean="0"/>
            </a:br>
            <a:r>
              <a:rPr lang="en-US" sz="1800" dirty="0"/>
              <a:t>Able to attain information about making dumplings in the work place, that would make our product as accurate as possible to Chinese Dumplings.</a:t>
            </a:r>
          </a:p>
        </p:txBody>
      </p:sp>
    </p:spTree>
    <p:extLst>
      <p:ext uri="{BB962C8B-B14F-4D97-AF65-F5344CB8AC3E}">
        <p14:creationId xmlns:p14="http://schemas.microsoft.com/office/powerpoint/2010/main" val="225334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114417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pPr marL="0" indent="0" algn="ctr">
              <a:buNone/>
            </a:pPr>
            <a:r>
              <a:rPr lang="en-US" dirty="0"/>
              <a:t>Before we were able to design this prototype, there was nothing else on the market to make Chinese Dumplings in one's home that was portable, easy to use, and easy to clean.  This product will make it easier and more convenient for someone to make dumplings in their home.</a:t>
            </a:r>
          </a:p>
        </p:txBody>
      </p:sp>
    </p:spTree>
    <p:extLst>
      <p:ext uri="{BB962C8B-B14F-4D97-AF65-F5344CB8AC3E}">
        <p14:creationId xmlns:p14="http://schemas.microsoft.com/office/powerpoint/2010/main" val="198397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lstStyle/>
          <a:p>
            <a:pPr marL="0" indent="0" algn="ctr">
              <a:buNone/>
            </a:pPr>
            <a:r>
              <a:rPr lang="en-US" dirty="0"/>
              <a:t>The process of making a good looking and tasting Chinese Dumpling is very time consuming.</a:t>
            </a:r>
          </a:p>
        </p:txBody>
      </p:sp>
    </p:spTree>
    <p:extLst>
      <p:ext uri="{BB962C8B-B14F-4D97-AF65-F5344CB8AC3E}">
        <p14:creationId xmlns:p14="http://schemas.microsoft.com/office/powerpoint/2010/main" val="103337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pPr marL="0" indent="0" algn="ctr">
              <a:buNone/>
            </a:pPr>
            <a:r>
              <a:rPr lang="en-US" dirty="0"/>
              <a:t>Our mission in creating this machine is to cut labor costs, time costs, and create a proportional product during each use of our Chinese Dumpling Maker.</a:t>
            </a:r>
          </a:p>
        </p:txBody>
      </p:sp>
    </p:spTree>
    <p:extLst>
      <p:ext uri="{BB962C8B-B14F-4D97-AF65-F5344CB8AC3E}">
        <p14:creationId xmlns:p14="http://schemas.microsoft.com/office/powerpoint/2010/main" val="235230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t>
            </a:r>
            <a:r>
              <a:rPr lang="en-US" dirty="0" smtClean="0"/>
              <a:t>Specifications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In </a:t>
            </a:r>
            <a:r>
              <a:rPr lang="en-US" dirty="0"/>
              <a:t>order to decide what types of materials we were going to use we had to think of durability of the product and materials that were low in cost that wouldn't make the product cost over $200.</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97377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248400"/>
          </a:xfrm>
        </p:spPr>
        <p:txBody>
          <a:bodyPr>
            <a:normAutofit fontScale="92500" lnSpcReduction="10000"/>
          </a:bodyPr>
          <a:lstStyle/>
          <a:p>
            <a:pPr marL="0" indent="0">
              <a:buNone/>
            </a:pPr>
            <a:r>
              <a:rPr lang="en-US" dirty="0" smtClean="0"/>
              <a:t>Structure</a:t>
            </a:r>
            <a:br>
              <a:rPr lang="en-US" dirty="0" smtClean="0"/>
            </a:br>
            <a:r>
              <a:rPr lang="en-US" dirty="0" smtClean="0"/>
              <a:t>                </a:t>
            </a:r>
          </a:p>
          <a:p>
            <a:pPr marL="0" indent="0">
              <a:buNone/>
            </a:pPr>
            <a:r>
              <a:rPr lang="en-US" dirty="0"/>
              <a:t>	</a:t>
            </a:r>
            <a:r>
              <a:rPr lang="en-US" dirty="0" smtClean="0"/>
              <a:t>~Able to take off the top</a:t>
            </a:r>
            <a:br>
              <a:rPr lang="en-US" dirty="0" smtClean="0"/>
            </a:br>
            <a:r>
              <a:rPr lang="en-US" dirty="0" smtClean="0"/>
              <a:t/>
            </a:r>
            <a:br>
              <a:rPr lang="en-US" dirty="0" smtClean="0"/>
            </a:br>
            <a:r>
              <a:rPr lang="en-US" dirty="0" smtClean="0"/>
              <a:t>                ~everything is detachable</a:t>
            </a:r>
            <a:br>
              <a:rPr lang="en-US" dirty="0" smtClean="0"/>
            </a:br>
            <a:r>
              <a:rPr lang="en-US" dirty="0" smtClean="0"/>
              <a:t/>
            </a:r>
            <a:br>
              <a:rPr lang="en-US" dirty="0" smtClean="0"/>
            </a:br>
            <a:r>
              <a:rPr lang="en-US" dirty="0" smtClean="0"/>
              <a:t>                ~Dishwasher safe</a:t>
            </a:r>
            <a:br>
              <a:rPr lang="en-US" dirty="0" smtClean="0"/>
            </a:br>
            <a:r>
              <a:rPr lang="en-US" dirty="0" smtClean="0"/>
              <a:t/>
            </a:r>
            <a:br>
              <a:rPr lang="en-US" dirty="0" smtClean="0"/>
            </a:br>
            <a:r>
              <a:rPr lang="en-US" dirty="0" smtClean="0"/>
              <a:t>                ~Structure at the top feeding stuffing into the shell</a:t>
            </a:r>
            <a:br>
              <a:rPr lang="en-US" dirty="0" smtClean="0"/>
            </a:br>
            <a:r>
              <a:rPr lang="en-US" dirty="0" smtClean="0"/>
              <a:t/>
            </a:r>
            <a:br>
              <a:rPr lang="en-US" dirty="0" smtClean="0"/>
            </a:br>
            <a:r>
              <a:rPr lang="en-US" dirty="0" smtClean="0"/>
              <a:t>                ~feed the dough into the rolling pin</a:t>
            </a:r>
            <a:br>
              <a:rPr lang="en-US" dirty="0" smtClean="0"/>
            </a:br>
            <a:r>
              <a:rPr lang="en-US" dirty="0" smtClean="0"/>
              <a:t/>
            </a:r>
            <a:br>
              <a:rPr lang="en-US" dirty="0" smtClean="0"/>
            </a:br>
            <a:r>
              <a:rPr lang="en-US" dirty="0" smtClean="0"/>
              <a:t>Materials List</a:t>
            </a:r>
            <a:br>
              <a:rPr lang="en-US" dirty="0" smtClean="0"/>
            </a:br>
            <a:r>
              <a:rPr lang="en-US" dirty="0" smtClean="0"/>
              <a:t>                </a:t>
            </a:r>
          </a:p>
          <a:p>
            <a:pPr marL="0" indent="0">
              <a:buNone/>
            </a:pPr>
            <a:r>
              <a:rPr lang="en-US" dirty="0"/>
              <a:t>	</a:t>
            </a:r>
            <a:r>
              <a:rPr lang="en-US" dirty="0" smtClean="0"/>
              <a:t>~Aluminum (main body)</a:t>
            </a:r>
            <a:br>
              <a:rPr lang="en-US" dirty="0" smtClean="0"/>
            </a:br>
            <a:r>
              <a:rPr lang="en-US" dirty="0" smtClean="0"/>
              <a:t/>
            </a:r>
            <a:br>
              <a:rPr lang="en-US" dirty="0" smtClean="0"/>
            </a:br>
            <a:r>
              <a:rPr lang="en-US" dirty="0" smtClean="0"/>
              <a:t>                ~Plastic (attachments: i.e. shaper, cutting) PS (6)</a:t>
            </a:r>
            <a:br>
              <a:rPr lang="en-US" dirty="0" smtClean="0"/>
            </a:br>
            <a:r>
              <a:rPr lang="en-US" dirty="0" smtClean="0"/>
              <a:t/>
            </a:r>
            <a:br>
              <a:rPr lang="en-US" dirty="0" smtClean="0"/>
            </a:br>
            <a:r>
              <a:rPr lang="en-US" dirty="0" smtClean="0"/>
              <a:t>                ~Wood (handles, roller)</a:t>
            </a:r>
            <a:br>
              <a:rPr lang="en-US" dirty="0" smtClean="0"/>
            </a:br>
            <a:r>
              <a:rPr lang="en-US" dirty="0" smtClean="0"/>
              <a:t/>
            </a:r>
            <a:br>
              <a:rPr lang="en-US" dirty="0" smtClean="0"/>
            </a:br>
            <a:r>
              <a:rPr lang="en-US" dirty="0" smtClean="0"/>
              <a:t>                ~PVC/ Polyurethane (food belt)</a:t>
            </a:r>
            <a:endParaRPr lang="en-US" dirty="0"/>
          </a:p>
        </p:txBody>
      </p:sp>
    </p:spTree>
    <p:extLst>
      <p:ext uri="{BB962C8B-B14F-4D97-AF65-F5344CB8AC3E}">
        <p14:creationId xmlns:p14="http://schemas.microsoft.com/office/powerpoint/2010/main" val="198896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a:t>
            </a:r>
            <a:endParaRPr lang="en-US" dirty="0"/>
          </a:p>
        </p:txBody>
      </p:sp>
      <p:sp>
        <p:nvSpPr>
          <p:cNvPr id="3" name="Content Placeholder 2"/>
          <p:cNvSpPr>
            <a:spLocks noGrp="1"/>
          </p:cNvSpPr>
          <p:nvPr>
            <p:ph idx="1"/>
          </p:nvPr>
        </p:nvSpPr>
        <p:spPr/>
        <p:txBody>
          <a:bodyPr/>
          <a:lstStyle/>
          <a:p>
            <a:r>
              <a:rPr lang="en-US" dirty="0"/>
              <a:t>Aluminum: $0.86 per pound</a:t>
            </a:r>
            <a:r>
              <a:rPr lang="en-US" dirty="0" smtClean="0"/>
              <a:t/>
            </a:r>
            <a:br>
              <a:rPr lang="en-US" dirty="0" smtClean="0"/>
            </a:br>
            <a:r>
              <a:rPr lang="en-US" dirty="0"/>
              <a:t>PVC Pipe: $0.50 per foot</a:t>
            </a:r>
            <a:r>
              <a:rPr lang="en-US" dirty="0" smtClean="0"/>
              <a:t/>
            </a:r>
            <a:br>
              <a:rPr lang="en-US" dirty="0" smtClean="0"/>
            </a:br>
            <a:r>
              <a:rPr lang="en-US" dirty="0"/>
              <a:t>Plastic: $0.40 per pound</a:t>
            </a:r>
            <a:r>
              <a:rPr lang="en-US" dirty="0" smtClean="0"/>
              <a:t/>
            </a:r>
            <a:br>
              <a:rPr lang="en-US" dirty="0" smtClean="0"/>
            </a:br>
            <a:r>
              <a:rPr lang="en-US" dirty="0"/>
              <a:t>Plastic Motor Gear: $2.00 (2)</a:t>
            </a:r>
            <a:r>
              <a:rPr lang="en-US" dirty="0" smtClean="0"/>
              <a:t/>
            </a:r>
            <a:br>
              <a:rPr lang="en-US" dirty="0" smtClean="0"/>
            </a:br>
            <a:r>
              <a:rPr lang="en-US" dirty="0" smtClean="0"/>
              <a:t/>
            </a:r>
            <a:br>
              <a:rPr lang="en-US" dirty="0" smtClean="0"/>
            </a:br>
            <a:r>
              <a:rPr lang="en-US" dirty="0"/>
              <a:t>Approximate price to make: $30.00</a:t>
            </a:r>
            <a:r>
              <a:rPr lang="en-US" dirty="0" smtClean="0"/>
              <a:t/>
            </a:r>
            <a:br>
              <a:rPr lang="en-US" dirty="0" smtClean="0"/>
            </a:br>
            <a:r>
              <a:rPr lang="en-US" dirty="0"/>
              <a:t>Selling Price: $60.00</a:t>
            </a:r>
          </a:p>
        </p:txBody>
      </p:sp>
    </p:spTree>
    <p:extLst>
      <p:ext uri="{BB962C8B-B14F-4D97-AF65-F5344CB8AC3E}">
        <p14:creationId xmlns:p14="http://schemas.microsoft.com/office/powerpoint/2010/main" val="177423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Mechanism</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The dough is first placed through the top of the device where the rollers flatten it. The fillings are placed into the funnel and dropped onto the dough which is transported by a conveyor belt operated by a gear system. Once the dough reaches the bottom of the conveyor belt, two cutters shape the dumpling into a circle for folding. The dumplings then roll out onto the </a:t>
            </a:r>
            <a:r>
              <a:rPr lang="en-US" dirty="0" err="1"/>
              <a:t>the</a:t>
            </a:r>
            <a:r>
              <a:rPr lang="en-US" dirty="0"/>
              <a:t> revolving platform. Once each folder is filled with the dough and filling within, a switch will clamp each dumpling into the proper shape. The dumplings are then manually removed from each tray and the process is repeated.   </a:t>
            </a:r>
          </a:p>
        </p:txBody>
      </p:sp>
    </p:spTree>
    <p:extLst>
      <p:ext uri="{BB962C8B-B14F-4D97-AF65-F5344CB8AC3E}">
        <p14:creationId xmlns:p14="http://schemas.microsoft.com/office/powerpoint/2010/main" val="1223573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78</TotalTime>
  <Words>354</Words>
  <Application>Microsoft Office PowerPoint</Application>
  <PresentationFormat>On-screen Show (4:3)</PresentationFormat>
  <Paragraphs>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Macro</vt:lpstr>
      <vt:lpstr>Dumplings Done Right </vt:lpstr>
      <vt:lpstr>Introduction</vt:lpstr>
      <vt:lpstr>Abstract</vt:lpstr>
      <vt:lpstr>Problem Statement</vt:lpstr>
      <vt:lpstr>Mission Statement</vt:lpstr>
      <vt:lpstr>Design Specifications</vt:lpstr>
      <vt:lpstr>PowerPoint Presentation</vt:lpstr>
      <vt:lpstr>Cost Analysis</vt:lpstr>
      <vt:lpstr>Working Mechanism</vt:lpstr>
      <vt:lpstr>Gant Chart</vt:lpstr>
      <vt:lpstr>Customer’s Needs</vt:lpstr>
      <vt:lpstr>Design Selection Matrice</vt:lpstr>
      <vt:lpstr>Ryan’s Original Design</vt:lpstr>
      <vt:lpstr>Wenhan’s Original Design</vt:lpstr>
      <vt:lpstr>Anneliese’s Original Design</vt:lpstr>
      <vt:lpstr>Josh’s Original Design</vt:lpstr>
      <vt:lpstr>Final Product</vt:lpstr>
      <vt:lpstr>Design Features</vt:lpstr>
      <vt:lpstr>Operation Instructions</vt:lpstr>
      <vt:lpstr>Acknowledgements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Anneliese</dc:creator>
  <cp:lastModifiedBy>Ryan</cp:lastModifiedBy>
  <cp:revision>6</cp:revision>
  <dcterms:created xsi:type="dcterms:W3CDTF">2013-03-18T16:20:22Z</dcterms:created>
  <dcterms:modified xsi:type="dcterms:W3CDTF">2013-03-18T18:51:08Z</dcterms:modified>
</cp:coreProperties>
</file>